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9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B63851-A82E-49BC-B2A0-2C4EF1C3185A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078F6A-9002-43F7-B718-01EE424A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661248"/>
            <a:ext cx="5978525" cy="432047"/>
          </a:xfrm>
        </p:spPr>
        <p:txBody>
          <a:bodyPr>
            <a:normAutofit/>
          </a:bodyPr>
          <a:lstStyle/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ctr"/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175351" cy="208823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1400" b="0" dirty="0" smtClean="0"/>
              <a:t>Плотникова Галина  Алексеевна</a:t>
            </a:r>
            <a:br>
              <a:rPr lang="ru-RU" sz="1400" b="0" dirty="0" smtClean="0"/>
            </a:br>
            <a:r>
              <a:rPr lang="ru-RU" sz="1400" b="0" dirty="0" smtClean="0"/>
              <a:t>Кузнецова Галина Ивановна</a:t>
            </a:r>
            <a:br>
              <a:rPr lang="ru-RU" sz="1400" b="0" dirty="0" smtClean="0"/>
            </a:br>
            <a:r>
              <a:rPr lang="ru-RU" sz="1400" b="0" dirty="0" err="1" smtClean="0"/>
              <a:t>Ершовский</a:t>
            </a:r>
            <a:r>
              <a:rPr lang="ru-RU" sz="1400" b="0" dirty="0" smtClean="0"/>
              <a:t> район</a:t>
            </a:r>
            <a:br>
              <a:rPr lang="ru-RU" sz="1400" b="0" dirty="0" smtClean="0"/>
            </a:br>
            <a:r>
              <a:rPr lang="ru-RU" sz="1400" b="0" dirty="0" smtClean="0"/>
              <a:t>МОУ «СОШ с. Дмитриевка»</a:t>
            </a:r>
            <a:br>
              <a:rPr lang="ru-RU" sz="1400" b="0" dirty="0" smtClean="0"/>
            </a:br>
            <a:r>
              <a:rPr lang="ru-RU" sz="1400" b="0" dirty="0" smtClean="0"/>
              <a:t>Учитель математики, учитель </a:t>
            </a:r>
            <a:r>
              <a:rPr lang="ru-RU" sz="1400" b="0" smtClean="0"/>
              <a:t>начальных классов </a:t>
            </a:r>
            <a:br>
              <a:rPr lang="ru-RU" sz="1400" b="0" smtClean="0"/>
            </a:br>
            <a:r>
              <a:rPr lang="ru-RU" sz="1400" b="0" smtClean="0"/>
              <a:t>48-3-16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/>
              <a:t/>
            </a:r>
            <a:br>
              <a:rPr lang="ru-RU" sz="1400" b="0" dirty="0"/>
            </a:br>
            <a:r>
              <a:rPr lang="ru-RU" sz="1400" b="0" dirty="0" smtClean="0"/>
              <a:t>Составлена программа проведения Недели математики. В ней указаны цель, задачи и ожидаемые результаты. Программа составлена для обучающихся 3-9 классов с учётом особенностей образовательного учреждения, наличия необходимой литературы.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xmlns="" val="5426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576" y="2780927"/>
            <a:ext cx="6355229" cy="2736305"/>
          </a:xfrm>
        </p:spPr>
        <p:txBody>
          <a:bodyPr>
            <a:normAutofit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                           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                      </a:t>
            </a:r>
          </a:p>
          <a:p>
            <a:pPr algn="ctr"/>
            <a:r>
              <a:rPr lang="ru-RU" sz="1600" dirty="0" smtClean="0"/>
              <a:t>                               Мышление начинается с удивления.  </a:t>
            </a:r>
          </a:p>
          <a:p>
            <a:pPr algn="r"/>
            <a:r>
              <a:rPr lang="ru-RU" sz="1600" dirty="0" smtClean="0"/>
              <a:t>(Приписывается Аристотелю)</a:t>
            </a:r>
          </a:p>
          <a:p>
            <a:pPr algn="ctr"/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175351" cy="2304256"/>
          </a:xfrm>
        </p:spPr>
        <p:txBody>
          <a:bodyPr/>
          <a:lstStyle/>
          <a:p>
            <a:pPr algn="ctr"/>
            <a:r>
              <a:rPr lang="ru-RU" sz="1600" dirty="0" smtClean="0"/>
              <a:t>Третий день </a:t>
            </a:r>
            <a:r>
              <a:rPr lang="ru-RU" sz="1600" b="0" dirty="0" smtClean="0"/>
              <a:t>недели</a:t>
            </a:r>
            <a:br>
              <a:rPr lang="ru-RU" sz="1600" b="0" dirty="0" smtClean="0"/>
            </a:b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dirty="0" smtClean="0"/>
              <a:t>Интеллектуальная игра  «Что? Где? Когда?»</a:t>
            </a:r>
            <a:r>
              <a:rPr lang="ru-RU" sz="1600" b="0" smtClean="0"/>
              <a:t/>
            </a:r>
            <a:br>
              <a:rPr lang="ru-RU" sz="1600" b="0" smtClean="0"/>
            </a:br>
            <a:r>
              <a:rPr lang="ru-RU" sz="1600" b="0" smtClean="0"/>
              <a:t/>
            </a:r>
            <a:br>
              <a:rPr lang="ru-RU" sz="1600" b="0" smtClean="0"/>
            </a:br>
            <a:r>
              <a:rPr lang="en-US" sz="1600" b="0" smtClean="0"/>
              <a:t>I</a:t>
            </a:r>
            <a:r>
              <a:rPr lang="ru-RU" sz="1600" b="0" dirty="0" smtClean="0"/>
              <a:t>. тур Старинные меры веса</a:t>
            </a:r>
            <a:br>
              <a:rPr lang="ru-RU" sz="1600" b="0" dirty="0" smtClean="0"/>
            </a:br>
            <a:r>
              <a:rPr lang="en-US" sz="1600" b="0" dirty="0" smtClean="0"/>
              <a:t>II</a:t>
            </a:r>
            <a:r>
              <a:rPr lang="ru-RU" sz="1600" b="0" dirty="0" smtClean="0"/>
              <a:t>. тур Старинные монеты</a:t>
            </a:r>
            <a:br>
              <a:rPr lang="ru-RU" sz="1600" b="0" dirty="0" smtClean="0"/>
            </a:br>
            <a:r>
              <a:rPr lang="en-US" sz="1600" b="0" dirty="0" smtClean="0"/>
              <a:t>III</a:t>
            </a:r>
            <a:r>
              <a:rPr lang="ru-RU" sz="1600" b="0" dirty="0" smtClean="0"/>
              <a:t>. тур Цифра и числа у разных народов   </a:t>
            </a:r>
            <a:br>
              <a:rPr lang="ru-RU" sz="1600" b="0" dirty="0" smtClean="0"/>
            </a:br>
            <a:endParaRPr lang="ru-RU" sz="16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852936"/>
            <a:ext cx="187220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3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332656"/>
            <a:ext cx="7693345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 smtClean="0"/>
              <a:t> Четвёртый день недели             Математические состязания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Понятно, что смекалка</a:t>
            </a:r>
            <a:br>
              <a:rPr lang="ru-RU" sz="1600" dirty="0" smtClean="0"/>
            </a:br>
            <a:r>
              <a:rPr lang="ru-RU" sz="1600" dirty="0" smtClean="0"/>
              <a:t>для каждого нужна</a:t>
            </a:r>
            <a:br>
              <a:rPr lang="ru-RU" sz="1600" dirty="0" smtClean="0"/>
            </a:br>
            <a:r>
              <a:rPr lang="ru-RU" sz="1600" dirty="0" smtClean="0"/>
              <a:t>И в жизни, и в ученье</a:t>
            </a:r>
            <a:br>
              <a:rPr lang="ru-RU" sz="1600" dirty="0" smtClean="0"/>
            </a:br>
            <a:r>
              <a:rPr lang="ru-RU" sz="1600" dirty="0" smtClean="0"/>
              <a:t>поможет нам она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780928"/>
            <a:ext cx="3672408" cy="28083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1988840"/>
            <a:ext cx="3064188" cy="4464496"/>
          </a:xfrm>
        </p:spPr>
        <p:txBody>
          <a:bodyPr>
            <a:normAutofit/>
          </a:bodyPr>
          <a:lstStyle/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Сближение теории с практикой даёт самые благотворные результаты, и не одна только практика от этого выигрывает.</a:t>
            </a:r>
          </a:p>
          <a:p>
            <a:pPr algn="ctr"/>
            <a:r>
              <a:rPr lang="ru-RU" sz="1600" b="1" dirty="0" err="1" smtClean="0"/>
              <a:t>П.Л.Чебышев</a:t>
            </a:r>
            <a:endParaRPr lang="ru-RU" sz="1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916832"/>
            <a:ext cx="187220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90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620688"/>
            <a:ext cx="6480720" cy="864096"/>
          </a:xfrm>
        </p:spPr>
        <p:txBody>
          <a:bodyPr/>
          <a:lstStyle/>
          <a:p>
            <a:pPr algn="ctr"/>
            <a:r>
              <a:rPr lang="ru-RU" sz="1600" dirty="0" smtClean="0"/>
              <a:t>Пятый день</a:t>
            </a: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«</a:t>
            </a:r>
            <a:r>
              <a:rPr lang="ru-RU" sz="1600" dirty="0" err="1" smtClean="0"/>
              <a:t>Кроссвордомания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00808"/>
            <a:ext cx="6400800" cy="3888432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Все на кросс, все на кросс!                                                     Начинаем «Кросс-вопрос»                                                                   Все на старт!                                                                                         По ходу кросса                                                                               Будут разные вопросы                                                                             Кто на все ответит, тот                                                                      Путь до финиша пройдёт.</a:t>
            </a:r>
          </a:p>
          <a:p>
            <a:pPr marL="45720" indent="0">
              <a:buNone/>
            </a:pP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556792"/>
            <a:ext cx="259228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0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1988841"/>
            <a:ext cx="5637010" cy="39458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Математический вечер                                                «Происшествия и приключения на тропинках математики»</a:t>
            </a:r>
          </a:p>
          <a:p>
            <a:r>
              <a:rPr lang="ru-RU" sz="1600" dirty="0" smtClean="0"/>
              <a:t>Да, много решено загадок                                                       От прадеда и до отца,                                                                   И нам с тобой продолжить надо тропу,                            Которой нет конца.</a:t>
            </a:r>
          </a:p>
          <a:p>
            <a:r>
              <a:rPr lang="ru-RU" sz="1600" dirty="0" smtClean="0"/>
              <a:t>                                               В. </a:t>
            </a:r>
            <a:r>
              <a:rPr lang="ru-RU" sz="1600" dirty="0" err="1" smtClean="0"/>
              <a:t>Ноздрёв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 smtClean="0"/>
              <a:t>1. Итоги недели</a:t>
            </a:r>
          </a:p>
          <a:p>
            <a:pPr algn="ctr"/>
            <a:r>
              <a:rPr lang="ru-RU" sz="1600" dirty="0" smtClean="0"/>
              <a:t>2. Награждение участников недели</a:t>
            </a:r>
          </a:p>
          <a:p>
            <a:pPr algn="ctr"/>
            <a:r>
              <a:rPr lang="ru-RU" sz="1600" dirty="0" smtClean="0"/>
              <a:t>3. Анализ недели математики на заседании методического объединения</a:t>
            </a:r>
          </a:p>
          <a:p>
            <a:pPr algn="ctr"/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764705"/>
            <a:ext cx="7175351" cy="1008112"/>
          </a:xfrm>
        </p:spPr>
        <p:txBody>
          <a:bodyPr/>
          <a:lstStyle/>
          <a:p>
            <a:pPr algn="ctr"/>
            <a:r>
              <a:rPr lang="ru-RU" sz="1800" dirty="0" smtClean="0"/>
              <a:t>Шестой день недели</a:t>
            </a:r>
            <a:br>
              <a:rPr lang="ru-RU" sz="1800" dirty="0" smtClean="0"/>
            </a:br>
            <a:r>
              <a:rPr lang="ru-RU" sz="1800" dirty="0" smtClean="0"/>
              <a:t>Закрытие недели математики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9570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971600" y="1484785"/>
            <a:ext cx="6984775" cy="4449880"/>
          </a:xfrm>
        </p:spPr>
        <p:txBody>
          <a:bodyPr>
            <a:normAutofit/>
          </a:bodyPr>
          <a:lstStyle/>
          <a:p>
            <a:r>
              <a:rPr lang="ru-RU" sz="1200" dirty="0" smtClean="0"/>
              <a:t>1. </a:t>
            </a:r>
            <a:r>
              <a:rPr lang="ru-RU" sz="1200" dirty="0" err="1" smtClean="0"/>
              <a:t>Балаян</a:t>
            </a:r>
            <a:r>
              <a:rPr lang="ru-RU" sz="1200" dirty="0" smtClean="0"/>
              <a:t> Э.Н. 555 олимпиадных и занимательных задач по математике 5-11 классы /Э.Н. </a:t>
            </a:r>
            <a:r>
              <a:rPr lang="ru-RU" sz="1200" dirty="0" err="1" smtClean="0"/>
              <a:t>Балаян</a:t>
            </a:r>
            <a:r>
              <a:rPr lang="ru-RU" sz="1200" dirty="0" smtClean="0"/>
              <a:t>. – Изд. 2-е. доп. и </a:t>
            </a:r>
            <a:r>
              <a:rPr lang="ru-RU" sz="1200" dirty="0" err="1" smtClean="0"/>
              <a:t>переработ</a:t>
            </a:r>
            <a:r>
              <a:rPr lang="ru-RU" sz="1200" dirty="0" smtClean="0"/>
              <a:t>. – Ростов н/Д: Феникс, 2010. </a:t>
            </a:r>
          </a:p>
          <a:p>
            <a:r>
              <a:rPr lang="ru-RU" sz="1200" dirty="0"/>
              <a:t>2</a:t>
            </a:r>
            <a:r>
              <a:rPr lang="ru-RU" sz="1200" dirty="0" smtClean="0"/>
              <a:t>.Канель-Белов А.Я., </a:t>
            </a:r>
            <a:r>
              <a:rPr lang="ru-RU" sz="1200" dirty="0" err="1" smtClean="0"/>
              <a:t>Ковальджи</a:t>
            </a:r>
            <a:r>
              <a:rPr lang="ru-RU" sz="1200" dirty="0" smtClean="0"/>
              <a:t> А.К. Как решают нестандартные задачи /Под ред. В.О. Бугаенко. – 4-е изд., стереотип. – М.: МЦНМО, 2008.                                                                      3. </a:t>
            </a:r>
            <a:r>
              <a:rPr lang="ru-RU" sz="1200" dirty="0" err="1" smtClean="0"/>
              <a:t>Кордемский</a:t>
            </a:r>
            <a:r>
              <a:rPr lang="ru-RU" sz="1200" dirty="0" smtClean="0"/>
              <a:t> Б.А., </a:t>
            </a:r>
            <a:r>
              <a:rPr lang="ru-RU" sz="1200" dirty="0" err="1" smtClean="0"/>
              <a:t>Ахадов</a:t>
            </a:r>
            <a:r>
              <a:rPr lang="ru-RU" sz="1200" dirty="0" smtClean="0"/>
              <a:t> А.А. Удивительный мир чисел: (</a:t>
            </a:r>
            <a:r>
              <a:rPr lang="ru-RU" sz="1200" dirty="0" err="1" smtClean="0"/>
              <a:t>Матем</a:t>
            </a:r>
            <a:r>
              <a:rPr lang="ru-RU" sz="1200" dirty="0" smtClean="0"/>
              <a:t>. Головоломки и задачи для любознательных): Кн. для учащихся. – М.: Просвещение, 1986.</a:t>
            </a:r>
          </a:p>
          <a:p>
            <a:r>
              <a:rPr lang="ru-RU" sz="1200" dirty="0"/>
              <a:t>4</a:t>
            </a:r>
            <a:r>
              <a:rPr lang="ru-RU" sz="1200" dirty="0" smtClean="0"/>
              <a:t>. </a:t>
            </a:r>
            <a:r>
              <a:rPr lang="ru-RU" sz="1200" dirty="0" err="1" smtClean="0"/>
              <a:t>Кордемский</a:t>
            </a:r>
            <a:r>
              <a:rPr lang="ru-RU" sz="1200" dirty="0" smtClean="0"/>
              <a:t> Б.А. Увлечь школьников математикой: (Материал для </a:t>
            </a:r>
            <a:r>
              <a:rPr lang="ru-RU" sz="1200" dirty="0" err="1" smtClean="0"/>
              <a:t>клас</a:t>
            </a:r>
            <a:r>
              <a:rPr lang="ru-RU" sz="1200" dirty="0" smtClean="0"/>
              <a:t>. и </a:t>
            </a:r>
            <a:r>
              <a:rPr lang="ru-RU" sz="1200" dirty="0" err="1" smtClean="0"/>
              <a:t>внеклас</a:t>
            </a:r>
            <a:r>
              <a:rPr lang="ru-RU" sz="1200" dirty="0" smtClean="0"/>
              <a:t>. </a:t>
            </a:r>
            <a:r>
              <a:rPr lang="ru-RU" sz="1200" dirty="0"/>
              <a:t>з</a:t>
            </a:r>
            <a:r>
              <a:rPr lang="ru-RU" sz="1200" dirty="0" smtClean="0"/>
              <a:t>анятий). М.: Просвещение, 1981.</a:t>
            </a:r>
          </a:p>
          <a:p>
            <a:r>
              <a:rPr lang="ru-RU" sz="1200" dirty="0"/>
              <a:t>5</a:t>
            </a:r>
            <a:r>
              <a:rPr lang="ru-RU" sz="1200" dirty="0" smtClean="0"/>
              <a:t>. Нагибин Ф.Ф., Канин Е.С. Математическая шкатулка: Пособие для учащихся. – 4-е изд., </a:t>
            </a:r>
            <a:r>
              <a:rPr lang="ru-RU" sz="1200" dirty="0" err="1" smtClean="0"/>
              <a:t>перераб</a:t>
            </a:r>
            <a:r>
              <a:rPr lang="ru-RU" sz="1200" dirty="0" smtClean="0"/>
              <a:t>. и доп. – М.: Просвещение,1984.</a:t>
            </a:r>
          </a:p>
          <a:p>
            <a:r>
              <a:rPr lang="ru-RU" sz="1200" dirty="0" smtClean="0"/>
              <a:t>6. Петраков И.С. Математические олимпиады школьников: Пособие для учителей. – М.: Просвещение, 1982.</a:t>
            </a:r>
          </a:p>
          <a:p>
            <a:r>
              <a:rPr lang="ru-RU" sz="1200" dirty="0" smtClean="0"/>
              <a:t>7.Руденко В.Н.,</a:t>
            </a:r>
            <a:r>
              <a:rPr lang="ru-RU" sz="1200" dirty="0" err="1" smtClean="0"/>
              <a:t>Бахурин</a:t>
            </a:r>
            <a:r>
              <a:rPr lang="ru-RU" sz="1200" dirty="0" smtClean="0"/>
              <a:t> Г.А., Захарова Г.А. Занятия математического кружка в 5 классе. М.: Искатель,1999.</a:t>
            </a:r>
          </a:p>
          <a:p>
            <a:r>
              <a:rPr lang="ru-RU" sz="1200" dirty="0" smtClean="0"/>
              <a:t>8. </a:t>
            </a:r>
            <a:r>
              <a:rPr lang="ru-RU" sz="1200" dirty="0" err="1" smtClean="0"/>
              <a:t>Труднев</a:t>
            </a:r>
            <a:r>
              <a:rPr lang="ru-RU" sz="1200" dirty="0" smtClean="0"/>
              <a:t> В.П. Внеклассная работа по математике в начальной школе. Пособие для учителей. М.: Просвещение, 1975.</a:t>
            </a:r>
          </a:p>
          <a:p>
            <a:r>
              <a:rPr lang="ru-RU" sz="1200" dirty="0" smtClean="0"/>
              <a:t>9. </a:t>
            </a:r>
            <a:r>
              <a:rPr lang="ru-RU" sz="1200" dirty="0" err="1" smtClean="0"/>
              <a:t>Фарков</a:t>
            </a:r>
            <a:r>
              <a:rPr lang="ru-RU" sz="1200" dirty="0" smtClean="0"/>
              <a:t> А.В. Внеклассная работа по математике. 5-11 классы /А.В. </a:t>
            </a:r>
            <a:r>
              <a:rPr lang="ru-RU" sz="1200" dirty="0" err="1" smtClean="0"/>
              <a:t>Фарков</a:t>
            </a:r>
            <a:r>
              <a:rPr lang="ru-RU" sz="1200" dirty="0" smtClean="0"/>
              <a:t>. – 3-е изд. – М.: Айрис-пресс,2008.</a:t>
            </a:r>
          </a:p>
          <a:p>
            <a:r>
              <a:rPr lang="ru-RU" sz="1200" dirty="0" smtClean="0"/>
              <a:t>10. </a:t>
            </a:r>
            <a:r>
              <a:rPr lang="ru-RU" sz="1200" dirty="0" err="1" smtClean="0"/>
              <a:t>Халамайзер</a:t>
            </a:r>
            <a:r>
              <a:rPr lang="ru-RU" sz="1200" dirty="0" smtClean="0"/>
              <a:t> А.Я. Пифагор: Науч.- </a:t>
            </a:r>
            <a:r>
              <a:rPr lang="ru-RU" sz="1200" dirty="0" err="1" smtClean="0"/>
              <a:t>попул</a:t>
            </a:r>
            <a:r>
              <a:rPr lang="ru-RU" sz="1200" dirty="0" smtClean="0"/>
              <a:t>. – М.: </a:t>
            </a:r>
            <a:r>
              <a:rPr lang="ru-RU" sz="1200" dirty="0" err="1" smtClean="0"/>
              <a:t>Высш</a:t>
            </a:r>
            <a:r>
              <a:rPr lang="ru-RU" sz="1200" dirty="0" smtClean="0"/>
              <a:t>. </a:t>
            </a:r>
            <a:r>
              <a:rPr lang="ru-RU" sz="1200" dirty="0" err="1"/>
              <a:t>ш</a:t>
            </a:r>
            <a:r>
              <a:rPr lang="ru-RU" sz="1200" dirty="0" err="1" smtClean="0"/>
              <a:t>к</a:t>
            </a:r>
            <a:r>
              <a:rPr lang="ru-RU" sz="1200" dirty="0" smtClean="0"/>
              <a:t>., 1994. – 79 с.: ил. – (Занимательная математика) 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04665"/>
            <a:ext cx="7175351" cy="576063"/>
          </a:xfrm>
        </p:spPr>
        <p:txBody>
          <a:bodyPr/>
          <a:lstStyle/>
          <a:p>
            <a:pPr algn="ctr"/>
            <a:r>
              <a:rPr lang="ru-RU" sz="1600" b="0" dirty="0" smtClean="0"/>
              <a:t>Литература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xmlns="" val="19393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4437113"/>
            <a:ext cx="6482581" cy="1497552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                                                                           Подготовили:</a:t>
            </a:r>
          </a:p>
          <a:p>
            <a:pPr algn="r"/>
            <a:r>
              <a:rPr lang="ru-RU" sz="1400" dirty="0"/>
              <a:t>у</a:t>
            </a:r>
            <a:r>
              <a:rPr lang="ru-RU" sz="1400" dirty="0" smtClean="0"/>
              <a:t>чителя МОУ «СОШ с. Дмитриевка»</a:t>
            </a:r>
          </a:p>
          <a:p>
            <a:pPr algn="r"/>
            <a:r>
              <a:rPr lang="ru-RU" sz="1400" dirty="0" smtClean="0"/>
              <a:t>Плотникова Галина Алексеевна,</a:t>
            </a:r>
          </a:p>
          <a:p>
            <a:pPr algn="ctr"/>
            <a:r>
              <a:rPr lang="ru-RU" sz="1400" dirty="0" smtClean="0"/>
              <a:t>                                                            Кузнецова Галина Ивановна  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175351" cy="864096"/>
          </a:xfrm>
        </p:spPr>
        <p:txBody>
          <a:bodyPr/>
          <a:lstStyle/>
          <a:p>
            <a:r>
              <a:rPr lang="ru-RU" sz="4400" dirty="0" smtClean="0"/>
              <a:t>НЕДЕЛЯ МАТЕМАТИКИ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539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2204865"/>
            <a:ext cx="5637010" cy="372980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Задачи: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Расширить кругозор обучающихся в различных областях элементарной математики</a:t>
            </a:r>
          </a:p>
          <a:p>
            <a:pPr algn="ctr"/>
            <a:r>
              <a:rPr lang="ru-RU" sz="1600" dirty="0" smtClean="0"/>
              <a:t>Создать условия для плодотворного сотрудничества всех участников Недели математики</a:t>
            </a:r>
          </a:p>
          <a:p>
            <a:pPr algn="ctr"/>
            <a:r>
              <a:rPr lang="ru-RU" sz="1600" dirty="0" smtClean="0"/>
              <a:t>Углубить представление обучающихся о практическом значении математики в жизни каждого человека </a:t>
            </a:r>
          </a:p>
          <a:p>
            <a:pPr algn="ctr"/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2"/>
          </a:xfrm>
        </p:spPr>
        <p:txBody>
          <a:bodyPr/>
          <a:lstStyle/>
          <a:p>
            <a:pPr algn="ctr"/>
            <a:r>
              <a:rPr lang="ru-RU" sz="1800" dirty="0" smtClean="0"/>
              <a:t>Цель: </a:t>
            </a:r>
            <a:r>
              <a:rPr lang="ru-RU" sz="1800" b="0" dirty="0" smtClean="0"/>
              <a:t>развитие мышления и математических способностей обучающихся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xmlns="" val="29951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1988841"/>
            <a:ext cx="5637010" cy="394582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         Улучшение качества решения задач различного уровня сложности обучающимися; успешное выступление на олимпиадах, конкурсах, международной игре «Кенгуру»</a:t>
            </a:r>
          </a:p>
          <a:p>
            <a:r>
              <a:rPr lang="ru-RU" sz="1400" dirty="0" smtClean="0"/>
              <a:t>         </a:t>
            </a:r>
          </a:p>
          <a:p>
            <a:r>
              <a:rPr lang="ru-RU" sz="1400" smtClean="0"/>
              <a:t>           </a:t>
            </a:r>
            <a:r>
              <a:rPr lang="ru-RU" sz="1400" dirty="0" smtClean="0"/>
              <a:t>Развитие коммуникативных качеств личности: взаимоуважения, доброжелательности, доверия.</a:t>
            </a:r>
          </a:p>
          <a:p>
            <a:pPr marL="285750" indent="-285750" algn="ctr">
              <a:buFont typeface="Wingdings" pitchFamily="2" charset="2"/>
              <a:buChar char="v"/>
            </a:pPr>
            <a:endParaRPr lang="ru-RU" sz="1400" dirty="0" smtClean="0"/>
          </a:p>
          <a:p>
            <a:r>
              <a:rPr lang="ru-RU" sz="1400" dirty="0" smtClean="0"/>
              <a:t>           Приобретение каждым обучающимся осознанных мотивов учения, побуждающих их к активной познавательной деятельности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936104"/>
          </a:xfrm>
        </p:spPr>
        <p:txBody>
          <a:bodyPr/>
          <a:lstStyle/>
          <a:p>
            <a:pPr algn="ctr"/>
            <a:r>
              <a:rPr lang="ru-RU" sz="1800" b="0" dirty="0" smtClean="0"/>
              <a:t>Ожидаемые результаты: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xmlns="" val="15403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Предмет математики настолько серьёзен, что полезно не упускать случаев делать его немного занимательным.                                                                               Б. Паскаль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4725" y="1326356"/>
            <a:ext cx="1657350" cy="2286000"/>
          </a:xfrm>
        </p:spPr>
      </p:pic>
    </p:spTree>
    <p:extLst>
      <p:ext uri="{BB962C8B-B14F-4D97-AF65-F5344CB8AC3E}">
        <p14:creationId xmlns:p14="http://schemas.microsoft.com/office/powerpoint/2010/main" xmlns="" val="8658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algn="ctr"/>
            <a:r>
              <a:rPr lang="ru-RU" sz="4400" b="0" dirty="0" smtClean="0"/>
              <a:t>Программа недели</a:t>
            </a:r>
            <a:endParaRPr lang="ru-RU" sz="4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5673495"/>
              </p:ext>
            </p:extLst>
          </p:nvPr>
        </p:nvGraphicFramePr>
        <p:xfrm>
          <a:off x="1475656" y="1412776"/>
          <a:ext cx="6096000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592288"/>
                <a:gridCol w="720080"/>
                <a:gridCol w="1487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День недели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Понедельник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День открытия недели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Плотникова Г.А Кузнецова Г.И.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Вторник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1400" dirty="0" smtClean="0"/>
                        <a:t>Беседа с презентацией «Великие учёные-математики»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400" dirty="0" smtClean="0"/>
                        <a:t>2. Путешествие в</a:t>
                      </a:r>
                      <a:r>
                        <a:rPr lang="ru-RU" sz="1400" baseline="0" dirty="0" smtClean="0"/>
                        <a:t> страну «Геометрия»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5-6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7-9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Учащиеся                     </a:t>
                      </a:r>
                      <a:r>
                        <a:rPr lang="ru-RU" sz="1200" baseline="0" dirty="0" smtClean="0"/>
                        <a:t> 9 класса</a:t>
                      </a:r>
                    </a:p>
                    <a:p>
                      <a:pPr algn="ctr"/>
                      <a:endParaRPr lang="ru-RU" sz="1200" baseline="0" dirty="0" smtClean="0"/>
                    </a:p>
                    <a:p>
                      <a:pPr algn="ctr"/>
                      <a:endParaRPr lang="ru-RU" sz="1200" baseline="0" dirty="0" smtClean="0"/>
                    </a:p>
                    <a:p>
                      <a:pPr algn="ctr"/>
                      <a:r>
                        <a:rPr lang="ru-RU" sz="1200" baseline="0" dirty="0" smtClean="0"/>
                        <a:t>Плотникова Г.А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Интеллектуальная игра «Что? Где? Когда?»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Плотникова Г.А Кузнецова Г.И.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Четверг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400" dirty="0" smtClean="0"/>
                        <a:t>1.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Викторина «Математические забавы или Вездесущая математика»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400" dirty="0" smtClean="0"/>
                        <a:t>2. Викторина «Знаете ли вы?»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5-8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7-9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Плотникова Г.А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Пятница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 «</a:t>
                      </a:r>
                      <a:r>
                        <a:rPr lang="ru-RU" sz="1400" dirty="0" err="1" smtClean="0"/>
                        <a:t>Кроссвордомания</a:t>
                      </a:r>
                      <a:r>
                        <a:rPr lang="ru-RU" sz="1400" dirty="0" smtClean="0"/>
                        <a:t>» (разгадывание</a:t>
                      </a:r>
                      <a:r>
                        <a:rPr lang="ru-RU" sz="1400" baseline="0" dirty="0" smtClean="0"/>
                        <a:t> кроссвордов)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Плотникова Г.А Кузнецова Г.И.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Суббота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Закрытие недели математики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Плотникова</a:t>
                      </a:r>
                      <a:r>
                        <a:rPr lang="ru-RU" sz="1400" baseline="0" dirty="0" smtClean="0"/>
                        <a:t> Г.А </a:t>
                      </a:r>
                      <a:r>
                        <a:rPr lang="ru-RU" sz="1400" baseline="0" dirty="0" err="1" smtClean="0"/>
                        <a:t>Гуськова</a:t>
                      </a:r>
                      <a:r>
                        <a:rPr lang="ru-RU" sz="1400" baseline="0" dirty="0" smtClean="0"/>
                        <a:t> Т.П.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47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5637010" cy="4896544"/>
          </a:xfrm>
        </p:spPr>
        <p:txBody>
          <a:bodyPr/>
          <a:lstStyle/>
          <a:p>
            <a:pPr algn="ctr"/>
            <a:r>
              <a:rPr lang="ru-RU" dirty="0" smtClean="0"/>
              <a:t>Указ</a:t>
            </a:r>
          </a:p>
          <a:p>
            <a:pPr algn="ctr"/>
            <a:r>
              <a:rPr lang="ru-RU" sz="1600" dirty="0" smtClean="0"/>
              <a:t>Школяры!</a:t>
            </a:r>
          </a:p>
          <a:p>
            <a:pPr algn="ctr"/>
            <a:r>
              <a:rPr lang="ru-RU" sz="1600" dirty="0" smtClean="0"/>
              <a:t>Велено до вас                                                                   Довести в сей час УКАЗ                                            Заготовленной самой                                                              </a:t>
            </a:r>
            <a:r>
              <a:rPr lang="ru-RU" sz="1600" b="1" dirty="0" smtClean="0"/>
              <a:t>МА-ТЕ- МА-ТИ-КОЙ:</a:t>
            </a:r>
          </a:p>
          <a:p>
            <a:pPr algn="ctr"/>
            <a:r>
              <a:rPr lang="ru-RU" sz="1600" dirty="0" smtClean="0"/>
              <a:t>«Каждый год сего числа,                                                      Как гласит УКАЗНИК,                                                      Школярам всего села                                                 Выходить на праздник»                                                      Всем! Всем! Всем!                                                                Кто не отупел совсем!                                                    Спешите, спешите                                                       Порадовать мир.                                                                   </a:t>
            </a:r>
            <a:r>
              <a:rPr lang="ru-RU" sz="1600" b="1" dirty="0" smtClean="0"/>
              <a:t>МА-ТЕ-МА-ТИ-КА</a:t>
            </a:r>
            <a:r>
              <a:rPr lang="ru-RU" sz="1600" dirty="0" smtClean="0"/>
              <a:t>                                                           Объявила турнир:                                                                   «В математику тропинки одолейте без запинки»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1368153"/>
          </a:xfrm>
        </p:spPr>
        <p:txBody>
          <a:bodyPr/>
          <a:lstStyle/>
          <a:p>
            <a:pPr algn="ctr"/>
            <a:r>
              <a:rPr lang="ru-RU" sz="1600" b="0" dirty="0" smtClean="0"/>
              <a:t>Первый день недели</a:t>
            </a: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3600" b="0" dirty="0" smtClean="0"/>
              <a:t>Открытие недели математики</a:t>
            </a:r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xmlns="" val="1275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008112"/>
          </a:xfrm>
        </p:spPr>
        <p:txBody>
          <a:bodyPr/>
          <a:lstStyle/>
          <a:p>
            <a:pPr algn="ctr"/>
            <a:r>
              <a:rPr lang="ru-RU" sz="3200" b="0" dirty="0" smtClean="0"/>
              <a:t>Великие учёные-математики</a:t>
            </a:r>
            <a:endParaRPr lang="ru-RU" sz="3200" b="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9347517"/>
              </p:ext>
            </p:extLst>
          </p:nvPr>
        </p:nvGraphicFramePr>
        <p:xfrm>
          <a:off x="1258888" y="1268760"/>
          <a:ext cx="64008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2196244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962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340768"/>
            <a:ext cx="1872208" cy="2091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0106" y="1328192"/>
            <a:ext cx="1525307" cy="21038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6797" y="3572959"/>
            <a:ext cx="1554021" cy="20107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3244" y="3537086"/>
            <a:ext cx="1512169" cy="20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35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5637010" cy="3240360"/>
          </a:xfrm>
        </p:spPr>
        <p:txBody>
          <a:bodyPr>
            <a:normAutofit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Второй день недели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Путешествие в страну «Геометрия»</a:t>
            </a:r>
          </a:p>
          <a:p>
            <a:pPr algn="ctr"/>
            <a:r>
              <a:rPr lang="ru-RU" sz="1600" dirty="0" smtClean="0"/>
              <a:t>Станция «Теоретическая»</a:t>
            </a:r>
          </a:p>
          <a:p>
            <a:pPr algn="ctr"/>
            <a:r>
              <a:rPr lang="ru-RU" sz="1600" dirty="0" smtClean="0"/>
              <a:t>Станция «Театральная»</a:t>
            </a:r>
          </a:p>
          <a:p>
            <a:pPr algn="ctr"/>
            <a:r>
              <a:rPr lang="ru-RU" sz="1600" dirty="0" smtClean="0"/>
              <a:t>Станция  «Ребусная»</a:t>
            </a:r>
          </a:p>
          <a:p>
            <a:pPr algn="ctr"/>
            <a:r>
              <a:rPr lang="ru-RU" sz="1600" dirty="0" smtClean="0"/>
              <a:t>Станция  «Игровая»</a:t>
            </a:r>
          </a:p>
          <a:p>
            <a:pPr algn="ctr"/>
            <a:r>
              <a:rPr lang="ru-RU" sz="1600" dirty="0" smtClean="0"/>
              <a:t>Станция «Итоговая»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1" y="544896"/>
            <a:ext cx="6840759" cy="1659968"/>
          </a:xfrm>
        </p:spPr>
        <p:txBody>
          <a:bodyPr/>
          <a:lstStyle/>
          <a:p>
            <a:pPr algn="ctr"/>
            <a:r>
              <a:rPr lang="ru-RU" sz="2000" b="0" dirty="0" smtClean="0"/>
              <a:t>                                                                                                                      Природа говорит языком математики:                           буквы этого языка – круги, треугольники и иные математические фигуры. </a:t>
            </a:r>
            <a:br>
              <a:rPr lang="ru-RU" sz="2000" b="0" dirty="0" smtClean="0"/>
            </a:br>
            <a:r>
              <a:rPr lang="ru-RU" sz="2000" b="0" dirty="0" smtClean="0"/>
              <a:t>Г. Галилей</a:t>
            </a:r>
            <a:br>
              <a:rPr lang="ru-RU" sz="2000" b="0" dirty="0" smtClean="0"/>
            </a:br>
            <a:endParaRPr lang="ru-RU" sz="2000" b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320888"/>
            <a:ext cx="151216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96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518</TotalTime>
  <Words>762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Плотникова Галина  Алексеевна Кузнецова Галина Ивановна Ершовский район МОУ «СОШ с. Дмитриевка» Учитель математики, учитель начальных классов  48-3-16  Составлена программа проведения Недели математики. В ней указаны цель, задачи и ожидаемые результаты. Программа составлена для обучающихся 3-9 классов с учётом особенностей образовательного учреждения, наличия необходимой литературы.</vt:lpstr>
      <vt:lpstr>НЕДЕЛЯ МАТЕМАТИКИ</vt:lpstr>
      <vt:lpstr>Цель: развитие мышления и математических способностей обучающихся</vt:lpstr>
      <vt:lpstr>Ожидаемые результаты:</vt:lpstr>
      <vt:lpstr>Предмет математики настолько серьёзен, что полезно не упускать случаев делать его немного занимательным.                                                                               Б. Паскаль</vt:lpstr>
      <vt:lpstr>Программа недели</vt:lpstr>
      <vt:lpstr>Первый день недели Открытие недели математики</vt:lpstr>
      <vt:lpstr>Великие учёные-математики</vt:lpstr>
      <vt:lpstr>                                                                                                                      Природа говорит языком математики:                           буквы этого языка – круги, треугольники и иные математические фигуры.  Г. Галилей </vt:lpstr>
      <vt:lpstr>Третий день недели  Интеллектуальная игра  «Что? Где? Когда?»  I. тур Старинные меры веса II. тур Старинные монеты III. тур Цифра и числа у разных народов    </vt:lpstr>
      <vt:lpstr> Четвёртый день недели             Математические состязания   Понятно, что смекалка для каждого нужна И в жизни, и в ученье поможет нам она</vt:lpstr>
      <vt:lpstr>Пятый день                                                             «Кроссвордомания»</vt:lpstr>
      <vt:lpstr>Шестой день недели Закрытие недели математики</vt:lpstr>
      <vt:lpstr>Литература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математики</dc:title>
  <dc:creator>Asus</dc:creator>
  <cp:lastModifiedBy>Аскар Абулхаиров</cp:lastModifiedBy>
  <cp:revision>67</cp:revision>
  <dcterms:created xsi:type="dcterms:W3CDTF">2013-03-11T11:49:57Z</dcterms:created>
  <dcterms:modified xsi:type="dcterms:W3CDTF">2016-02-14T18:56:23Z</dcterms:modified>
</cp:coreProperties>
</file>